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29.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2.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3.xml" ContentType="application/vnd.openxmlformats-officedocument.presentationml.notesSlide+xml"/>
  <Override PartName="/ppt/tags/tag81.xml" ContentType="application/vnd.openxmlformats-officedocument.presentationml.tags+xml"/>
  <Override PartName="/ppt/notesSlides/notesSlide34.xml" ContentType="application/vnd.openxmlformats-officedocument.presentationml.notesSlide+xml"/>
  <Override PartName="/ppt/tags/tag82.xml" ContentType="application/vnd.openxmlformats-officedocument.presentationml.tags+xml"/>
  <Override PartName="/ppt/notesSlides/notesSlide3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3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4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5.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6.xml" ContentType="application/vnd.openxmlformats-officedocument.presentationml.notesSlide+xml"/>
  <Override PartName="/ppt/tags/tag10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8"/>
  </p:notesMasterIdLst>
  <p:handoutMasterIdLst>
    <p:handoutMasterId r:id="rId69"/>
  </p:handoutMasterIdLst>
  <p:sldIdLst>
    <p:sldId id="337" r:id="rId5"/>
    <p:sldId id="257" r:id="rId6"/>
    <p:sldId id="277" r:id="rId7"/>
    <p:sldId id="291" r:id="rId8"/>
    <p:sldId id="310" r:id="rId9"/>
    <p:sldId id="311" r:id="rId10"/>
    <p:sldId id="339" r:id="rId11"/>
    <p:sldId id="378" r:id="rId12"/>
    <p:sldId id="398" r:id="rId13"/>
    <p:sldId id="318" r:id="rId14"/>
    <p:sldId id="399" r:id="rId15"/>
    <p:sldId id="320" r:id="rId16"/>
    <p:sldId id="400" r:id="rId17"/>
    <p:sldId id="327" r:id="rId18"/>
    <p:sldId id="332" r:id="rId19"/>
    <p:sldId id="412" r:id="rId20"/>
    <p:sldId id="413" r:id="rId21"/>
    <p:sldId id="414" r:id="rId22"/>
    <p:sldId id="374" r:id="rId23"/>
    <p:sldId id="379" r:id="rId24"/>
    <p:sldId id="408" r:id="rId25"/>
    <p:sldId id="344" r:id="rId26"/>
    <p:sldId id="380" r:id="rId27"/>
    <p:sldId id="336" r:id="rId28"/>
    <p:sldId id="382" r:id="rId29"/>
    <p:sldId id="338" r:id="rId30"/>
    <p:sldId id="383" r:id="rId31"/>
    <p:sldId id="340" r:id="rId32"/>
    <p:sldId id="341" r:id="rId33"/>
    <p:sldId id="342" r:id="rId34"/>
    <p:sldId id="384" r:id="rId35"/>
    <p:sldId id="375" r:id="rId36"/>
    <p:sldId id="387" r:id="rId37"/>
    <p:sldId id="409" r:id="rId38"/>
    <p:sldId id="349" r:id="rId39"/>
    <p:sldId id="388" r:id="rId40"/>
    <p:sldId id="347" r:id="rId41"/>
    <p:sldId id="348" r:id="rId42"/>
    <p:sldId id="401" r:id="rId43"/>
    <p:sldId id="390" r:id="rId44"/>
    <p:sldId id="402" r:id="rId45"/>
    <p:sldId id="352" r:id="rId46"/>
    <p:sldId id="403" r:id="rId47"/>
    <p:sldId id="392" r:id="rId48"/>
    <p:sldId id="404" r:id="rId49"/>
    <p:sldId id="358" r:id="rId50"/>
    <p:sldId id="359" r:id="rId51"/>
    <p:sldId id="405" r:id="rId52"/>
    <p:sldId id="406" r:id="rId53"/>
    <p:sldId id="376" r:id="rId54"/>
    <p:sldId id="393" r:id="rId55"/>
    <p:sldId id="410" r:id="rId56"/>
    <p:sldId id="355" r:id="rId57"/>
    <p:sldId id="394" r:id="rId58"/>
    <p:sldId id="365" r:id="rId59"/>
    <p:sldId id="367" r:id="rId60"/>
    <p:sldId id="369" r:id="rId61"/>
    <p:sldId id="371" r:id="rId62"/>
    <p:sldId id="372" r:id="rId63"/>
    <p:sldId id="415" r:id="rId64"/>
    <p:sldId id="377" r:id="rId65"/>
    <p:sldId id="397" r:id="rId66"/>
    <p:sldId id="411" r:id="rId67"/>
  </p:sldIdLst>
  <p:sldSz cx="9144000" cy="6858000" type="screen4x3"/>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6780" autoAdjust="0"/>
  </p:normalViewPr>
  <p:slideViewPr>
    <p:cSldViewPr snapToGrid="0">
      <p:cViewPr varScale="1">
        <p:scale>
          <a:sx n="60" d="100"/>
          <a:sy n="60" d="100"/>
        </p:scale>
        <p:origin x="1492" y="16"/>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90.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9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94.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6.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98.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026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60388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53246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227344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22241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148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r>
              <a:rPr lang="en-SG" sz="2000" dirty="0">
                <a:solidFill>
                  <a:schemeClr val="tx1"/>
                </a:solidFill>
                <a:latin typeface="+mn-lt"/>
              </a:rPr>
              <a:t>/57</a:t>
            </a: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r>
              <a:rPr lang="en-SG" sz="2000" dirty="0">
                <a:solidFill>
                  <a:schemeClr val="tx1"/>
                </a:solidFill>
                <a:latin typeface="+mn-lt"/>
              </a:rPr>
              <a:t>/57</a:t>
            </a: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vmlDrawing" Target="../drawings/vmlDrawing2.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3.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5.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vmlDrawing" Target="../drawings/vmlDrawing3.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9.xml"/><Relationship Id="rId1" Type="http://schemas.openxmlformats.org/officeDocument/2006/relationships/vmlDrawing" Target="../drawings/vmlDrawing4.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0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r>
              <a:rPr lang="en-US" altLang="en-US" sz="2400" dirty="0">
                <a:ea typeface="ヒラギノ角ゴ Pro W3"/>
                <a:cs typeface="Lucida Sans" panose="020B0602040502020204" pitchFamily="34" charset="0"/>
              </a:rPr>
              <a:t/>
            </a: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smtClean="0"/>
              <a:t>First Activity</a:t>
            </a:r>
            <a:endParaRPr lang="en-SG" dirty="0"/>
          </a:p>
        </p:txBody>
      </p:sp>
      <p:graphicFrame>
        <p:nvGraphicFramePr>
          <p:cNvPr id="7" name="Object 6"/>
          <p:cNvGraphicFramePr>
            <a:graphicFrameLocks noChangeAspect="1"/>
          </p:cNvGraphicFramePr>
          <p:nvPr>
            <p:extLst>
              <p:ext uri="{D42A27DB-BD31-4B8C-83A1-F6EECF244321}">
                <p14:modId xmlns:p14="http://schemas.microsoft.com/office/powerpoint/2010/main" val="1442834171"/>
              </p:ext>
            </p:extLst>
          </p:nvPr>
        </p:nvGraphicFramePr>
        <p:xfrm>
          <a:off x="1300946" y="3839329"/>
          <a:ext cx="2897698" cy="1248367"/>
        </p:xfrm>
        <a:graphic>
          <a:graphicData uri="http://schemas.openxmlformats.org/presentationml/2006/ole">
            <mc:AlternateContent xmlns:mc="http://schemas.openxmlformats.org/markup-compatibility/2006">
              <mc:Choice xmlns:v="urn:schemas-microsoft-com:vml" Requires="v">
                <p:oleObj spid="_x0000_s1036" name="Packager Shell Object" showAsIcon="1" r:id="rId5" imgW="1112400" imgH="478800" progId="Package">
                  <p:embed/>
                </p:oleObj>
              </mc:Choice>
              <mc:Fallback>
                <p:oleObj name="Packager Shell Object" showAsIcon="1" r:id="rId5" imgW="1112400" imgH="478800" progId="Package">
                  <p:embed/>
                  <p:pic>
                    <p:nvPicPr>
                      <p:cNvPr id="4" name="Object 3"/>
                      <p:cNvPicPr/>
                      <p:nvPr/>
                    </p:nvPicPr>
                    <p:blipFill>
                      <a:blip r:embed="rId6"/>
                      <a:stretch>
                        <a:fillRect/>
                      </a:stretch>
                    </p:blipFill>
                    <p:spPr>
                      <a:xfrm>
                        <a:off x="1300946" y="3839329"/>
                        <a:ext cx="2897698" cy="1248367"/>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2293379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4080038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23893"/>
          </a:xfrm>
        </p:spPr>
        <p:txBody>
          <a:bodyPr/>
          <a:lstStyle/>
          <a:p>
            <a:pPr marL="354013" indent="-354013">
              <a:buFont typeface="Arial" panose="020B0604020202020204" pitchFamily="34" charset="0"/>
              <a:buChar char="•"/>
            </a:pPr>
            <a:r>
              <a:rPr lang="en-US" dirty="0"/>
              <a:t>What are the main differences between a dataset (or pandas </a:t>
            </a:r>
            <a:r>
              <a:rPr lang="en-US" dirty="0" err="1"/>
              <a:t>DataFrames</a:t>
            </a:r>
            <a:r>
              <a:rPr lang="en-US" dirty="0"/>
              <a:t>) and an array (or </a:t>
            </a:r>
            <a:r>
              <a:rPr lang="en-US" dirty="0" err="1"/>
              <a:t>NumPy</a:t>
            </a:r>
            <a:r>
              <a:rPr lang="en-US" dirty="0"/>
              <a:t> array</a:t>
            </a:r>
            <a:r>
              <a:rPr lang="en-US" dirty="0" smtClean="0"/>
              <a:t>)?</a:t>
            </a:r>
          </a:p>
          <a:p>
            <a:pPr marL="811213" lvl="1" indent="-354013" algn="l">
              <a:buFont typeface="Wingdings" panose="05000000000000000000" pitchFamily="2" charset="2"/>
              <a:buChar char="Ø"/>
            </a:pPr>
            <a:r>
              <a:rPr lang="en-US" dirty="0" smtClean="0"/>
              <a:t>Pandas </a:t>
            </a:r>
            <a:r>
              <a:rPr lang="en-US" dirty="0" err="1" smtClean="0"/>
              <a:t>dataframes</a:t>
            </a:r>
            <a:r>
              <a:rPr lang="en-US" dirty="0" smtClean="0"/>
              <a:t> has headers, but not </a:t>
            </a:r>
            <a:r>
              <a:rPr lang="en-US" dirty="0" err="1" smtClean="0"/>
              <a:t>numpy</a:t>
            </a:r>
            <a:r>
              <a:rPr lang="en-US" dirty="0" smtClean="0"/>
              <a:t> array</a:t>
            </a: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outputs of a </a:t>
            </a:r>
            <a:r>
              <a:rPr lang="en-US" dirty="0" err="1"/>
              <a:t>DataFrame</a:t>
            </a:r>
            <a:r>
              <a:rPr lang="en-US" dirty="0"/>
              <a:t> resulting from the different printing functions in Python? Which one is most/least </a:t>
            </a:r>
            <a:r>
              <a:rPr lang="en-US" dirty="0" err="1"/>
              <a:t>preferrable</a:t>
            </a:r>
            <a:r>
              <a:rPr lang="en-US" dirty="0"/>
              <a:t> when using </a:t>
            </a:r>
            <a:r>
              <a:rPr lang="en-US" dirty="0" err="1"/>
              <a:t>JupyterLab</a:t>
            </a:r>
            <a:r>
              <a:rPr lang="en-US" dirty="0"/>
              <a:t> as our programming environment?</a:t>
            </a:r>
          </a:p>
          <a:p>
            <a:pPr marL="800100" lvl="1" indent="-342900" algn="l">
              <a:buFont typeface="Wingdings" panose="05000000000000000000" pitchFamily="2" charset="2"/>
              <a:buChar char="Ø"/>
            </a:pPr>
            <a:r>
              <a:rPr lang="en-US" dirty="0" smtClean="0"/>
              <a:t>We see the dimensions at once using pandas; more convenient</a:t>
            </a:r>
            <a:endParaRPr lang="en-SG" dirty="0"/>
          </a:p>
        </p:txBody>
      </p:sp>
      <p:sp>
        <p:nvSpPr>
          <p:cNvPr id="3" name="Title 2"/>
          <p:cNvSpPr>
            <a:spLocks noGrp="1"/>
          </p:cNvSpPr>
          <p:nvPr>
            <p:ph type="title"/>
          </p:nvPr>
        </p:nvSpPr>
        <p:spPr/>
        <p:txBody>
          <a:bodyPr/>
          <a:lstStyle/>
          <a:p>
            <a:r>
              <a:rPr lang="en-SG" dirty="0" smtClean="0"/>
              <a:t>Discussion (Answers)</a:t>
            </a:r>
            <a:endParaRPr lang="en-SG" dirty="0"/>
          </a:p>
        </p:txBody>
      </p:sp>
    </p:spTree>
    <p:extLst>
      <p:ext uri="{BB962C8B-B14F-4D97-AF65-F5344CB8AC3E}">
        <p14:creationId xmlns:p14="http://schemas.microsoft.com/office/powerpoint/2010/main" val="2879149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smtClean="0"/>
              <a:t>Second Activity</a:t>
            </a:r>
            <a:endParaRPr lang="en-SG" dirty="0"/>
          </a:p>
        </p:txBody>
      </p:sp>
      <p:graphicFrame>
        <p:nvGraphicFramePr>
          <p:cNvPr id="4" name="Object 3"/>
          <p:cNvGraphicFramePr>
            <a:graphicFrameLocks noChangeAspect="1"/>
          </p:cNvGraphicFramePr>
          <p:nvPr>
            <p:extLst>
              <p:ext uri="{D42A27DB-BD31-4B8C-83A1-F6EECF244321}">
                <p14:modId xmlns:p14="http://schemas.microsoft.com/office/powerpoint/2010/main" val="171316298"/>
              </p:ext>
            </p:extLst>
          </p:nvPr>
        </p:nvGraphicFramePr>
        <p:xfrm>
          <a:off x="1263368" y="4425925"/>
          <a:ext cx="2897698" cy="1248367"/>
        </p:xfrm>
        <a:graphic>
          <a:graphicData uri="http://schemas.openxmlformats.org/presentationml/2006/ole">
            <mc:AlternateContent xmlns:mc="http://schemas.openxmlformats.org/markup-compatibility/2006">
              <mc:Choice xmlns:v="urn:schemas-microsoft-com:vml" Requires="v">
                <p:oleObj spid="_x0000_s3085" name="Packager Shell Object" showAsIcon="1" r:id="rId5" imgW="1112400" imgH="478800" progId="Package">
                  <p:embed/>
                </p:oleObj>
              </mc:Choice>
              <mc:Fallback>
                <p:oleObj name="Packager Shell Object" showAsIcon="1" r:id="rId5" imgW="1112400" imgH="478800" progId="Package">
                  <p:embed/>
                  <p:pic>
                    <p:nvPicPr>
                      <p:cNvPr id="2" name="Object 1"/>
                      <p:cNvPicPr/>
                      <p:nvPr/>
                    </p:nvPicPr>
                    <p:blipFill>
                      <a:blip r:embed="rId6"/>
                      <a:stretch>
                        <a:fillRect/>
                      </a:stretch>
                    </p:blipFill>
                    <p:spPr>
                      <a:xfrm>
                        <a:off x="1263368" y="4425925"/>
                        <a:ext cx="2897698" cy="1248367"/>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033522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Name situations where we would need to select data from a </a:t>
            </a:r>
            <a:r>
              <a:rPr lang="en-US" dirty="0" err="1"/>
              <a:t>DataFrame</a:t>
            </a:r>
            <a:r>
              <a:rPr lang="en-US" dirty="0" smtClean="0"/>
              <a:t>.</a:t>
            </a:r>
          </a:p>
          <a:p>
            <a:pPr marL="811213" lvl="1" indent="-354013" algn="l">
              <a:buFont typeface="Wingdings" panose="05000000000000000000" pitchFamily="2" charset="2"/>
              <a:buChar char="Ø"/>
            </a:pPr>
            <a:r>
              <a:rPr lang="en-US" dirty="0" smtClean="0"/>
              <a:t>For instance, we only want part of a dataset for our project </a:t>
            </a: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syntaxes between row and column </a:t>
            </a:r>
            <a:r>
              <a:rPr lang="en-US" dirty="0" smtClean="0"/>
              <a:t>selections</a:t>
            </a:r>
          </a:p>
          <a:p>
            <a:pPr marL="811213" lvl="1" indent="-354013" algn="l">
              <a:buFont typeface="Wingdings" panose="05000000000000000000" pitchFamily="2" charset="2"/>
              <a:buChar char="Ø"/>
            </a:pPr>
            <a:r>
              <a:rPr lang="en-US" dirty="0" smtClean="0"/>
              <a:t>Row selections has no natural labels, whereas column does</a:t>
            </a:r>
          </a:p>
          <a:p>
            <a:pPr marL="811213" lvl="1" indent="-354013" algn="l">
              <a:buFont typeface="Wingdings" panose="05000000000000000000" pitchFamily="2" charset="2"/>
              <a:buChar char="Ø"/>
            </a:pPr>
            <a:r>
              <a:rPr lang="en-US" dirty="0" smtClean="0"/>
              <a:t>However, can convert row values into labels by using </a:t>
            </a:r>
            <a:r>
              <a:rPr lang="en-US" dirty="0" err="1" smtClean="0"/>
              <a:t>inplace</a:t>
            </a:r>
            <a:endParaRPr lang="en-SG" dirty="0"/>
          </a:p>
        </p:txBody>
      </p:sp>
      <p:sp>
        <p:nvSpPr>
          <p:cNvPr id="3" name="Title 2"/>
          <p:cNvSpPr>
            <a:spLocks noGrp="1"/>
          </p:cNvSpPr>
          <p:nvPr>
            <p:ph type="title"/>
          </p:nvPr>
        </p:nvSpPr>
        <p:spPr/>
        <p:txBody>
          <a:bodyPr/>
          <a:lstStyle/>
          <a:p>
            <a:r>
              <a:rPr lang="en-US" dirty="0" smtClean="0"/>
              <a:t>Discussion</a:t>
            </a:r>
            <a:endParaRPr lang="en-SG" dirty="0"/>
          </a:p>
        </p:txBody>
      </p:sp>
    </p:spTree>
    <p:extLst>
      <p:ext uri="{BB962C8B-B14F-4D97-AF65-F5344CB8AC3E}">
        <p14:creationId xmlns:p14="http://schemas.microsoft.com/office/powerpoint/2010/main" val="939224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a:t>
            </a:r>
            <a:r>
              <a:rPr lang="en-US" altLang="en-US" dirty="0" err="1" smtClean="0">
                <a:solidFill>
                  <a:schemeClr val="bg1"/>
                </a:solidFill>
                <a:ea typeface="ヒラギノ角ゴ Pro W3"/>
                <a:cs typeface="Lucida Sans" panose="020B0602040502020204" pitchFamily="34" charset="0"/>
              </a:rPr>
              <a:t>DataFrames</a:t>
            </a:r>
            <a:r>
              <a:rPr lang="en-US" altLang="en-US" dirty="0" smtClean="0">
                <a:solidFill>
                  <a:schemeClr val="bg1"/>
                </a:solidFill>
                <a:ea typeface="ヒラギノ角ゴ Pro W3"/>
                <a:cs typeface="Lucida Sans" panose="020B0602040502020204" pitchFamily="34" charset="0"/>
              </a:rPr>
              <a:t/>
            </a:r>
            <a:br>
              <a:rPr lang="en-US" altLang="en-US" dirty="0" smtClean="0">
                <a:solidFill>
                  <a:schemeClr val="bg1"/>
                </a:solidFill>
                <a:ea typeface="ヒラギノ角ゴ Pro W3"/>
                <a:cs typeface="Lucida Sans" panose="020B0602040502020204" pitchFamily="34" charset="0"/>
              </a:rPr>
            </a:br>
            <a:r>
              <a:rPr lang="en-US" altLang="en-US" dirty="0" smtClean="0">
                <a:solidFill>
                  <a:schemeClr val="bg1"/>
                </a:solidFill>
                <a:ea typeface="ヒラギノ角ゴ Pro W3"/>
                <a:cs typeface="Lucida Sans" panose="020B0602040502020204" pitchFamily="34" charset="0"/>
              </a:rPr>
              <a:t>(This section on data frames is optional)</a:t>
            </a:r>
            <a:endParaRPr lang="en-US" altLang="en-US" dirty="0">
              <a:solidFill>
                <a:schemeClr val="bg1"/>
              </a:solidFill>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1170833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a:t>
            </a:r>
            <a:r>
              <a:rPr lang="en-US" dirty="0" smtClean="0"/>
              <a:t>the usual </a:t>
            </a:r>
            <a:r>
              <a:rPr lang="en-US" dirty="0">
                <a:solidFill>
                  <a:schemeClr val="tx1"/>
                </a:solidFill>
              </a:rPr>
              <a:t>data </a:t>
            </a:r>
            <a:r>
              <a:rPr lang="en-US" dirty="0" smtClean="0">
                <a:solidFill>
                  <a:schemeClr val="tx1"/>
                </a:solidFill>
              </a:rPr>
              <a:t>file “car_model.csv” into Python.</a:t>
            </a:r>
          </a:p>
          <a:p>
            <a:pPr marL="342900" indent="-342900" algn="just">
              <a:buFont typeface="Arial" panose="020B0604020202020204" pitchFamily="34" charset="0"/>
              <a:buChar char="•"/>
            </a:pPr>
            <a:r>
              <a:rPr lang="en-US" dirty="0" smtClean="0"/>
              <a:t>Then read in </a:t>
            </a:r>
            <a:r>
              <a:rPr lang="en-US" dirty="0" smtClean="0">
                <a:solidFill>
                  <a:schemeClr val="tx1"/>
                </a:solidFill>
              </a:rPr>
              <a:t>car_price_model.csv</a:t>
            </a:r>
            <a:r>
              <a:rPr lang="en-US" dirty="0">
                <a:solidFill>
                  <a:schemeClr val="tx1"/>
                </a:solidFill>
              </a:rPr>
              <a:t>” into Python. The data file contains 4 variables: Year, Make, Model, and Price (in USD).</a:t>
            </a:r>
            <a:endParaRPr lang="en-US" dirty="0"/>
          </a:p>
          <a:p>
            <a:pPr marL="342900" indent="-342900" algn="just">
              <a:buFont typeface="Arial" panose="020B0604020202020204" pitchFamily="34" charset="0"/>
              <a:buChar char="•"/>
            </a:pPr>
            <a:r>
              <a:rPr lang="en-US" dirty="0" smtClean="0">
                <a:solidFill>
                  <a:schemeClr val="tx1"/>
                </a:solidFill>
              </a:rPr>
              <a:t>Inner </a:t>
            </a:r>
            <a:r>
              <a:rPr lang="en-US" dirty="0">
                <a:solidFill>
                  <a:schemeClr val="tx1"/>
                </a:solidFill>
              </a:rPr>
              <a:t>join the “</a:t>
            </a:r>
            <a:r>
              <a:rPr lang="en-US" dirty="0" err="1">
                <a:solidFill>
                  <a:schemeClr val="tx1"/>
                </a:solidFill>
              </a:rPr>
              <a:t>car_model</a:t>
            </a:r>
            <a:r>
              <a:rPr lang="en-US" dirty="0">
                <a:solidFill>
                  <a:schemeClr val="tx1"/>
                </a:solidFill>
              </a:rPr>
              <a:t>” and “</a:t>
            </a:r>
            <a:r>
              <a:rPr lang="en-US" dirty="0" err="1" smtClean="0">
                <a:solidFill>
                  <a:schemeClr val="tx1"/>
                </a:solidFill>
              </a:rPr>
              <a:t>car_price_model</a:t>
            </a:r>
            <a:r>
              <a:rPr lang="en-US" dirty="0" smtClean="0">
                <a:solidFill>
                  <a:schemeClr val="tx1"/>
                </a:solidFill>
              </a:rPr>
              <a:t>” </a:t>
            </a:r>
            <a:r>
              <a:rPr lang="en-US" dirty="0">
                <a:solidFill>
                  <a:schemeClr val="tx1"/>
                </a:solidFill>
              </a:rPr>
              <a:t>data by their “year”, “make” and “model”</a:t>
            </a:r>
            <a:r>
              <a:rPr lang="en-US" dirty="0"/>
              <a:t>.</a:t>
            </a:r>
          </a:p>
          <a:p>
            <a:pPr marL="342900" indent="-342900" algn="just">
              <a:buFont typeface="Arial" panose="020B0604020202020204" pitchFamily="34" charset="0"/>
              <a:buChar char="•"/>
            </a:pPr>
            <a:r>
              <a:rPr lang="en-US" dirty="0"/>
              <a:t>Print the merged </a:t>
            </a:r>
            <a:r>
              <a:rPr lang="en-US" dirty="0" err="1" smtClean="0"/>
              <a:t>DataFrame</a:t>
            </a:r>
            <a:endParaRPr lang="en-US"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smtClean="0"/>
              <a:t>Third Activity</a:t>
            </a:r>
            <a:endParaRPr lang="en-SG" dirty="0"/>
          </a:p>
        </p:txBody>
      </p:sp>
    </p:spTree>
    <p:custDataLst>
      <p:tags r:id="rId1"/>
    </p:custDataLst>
    <p:extLst>
      <p:ext uri="{BB962C8B-B14F-4D97-AF65-F5344CB8AC3E}">
        <p14:creationId xmlns:p14="http://schemas.microsoft.com/office/powerpoint/2010/main" val="2453881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smtClean="0"/>
              <a:t>iscussion</a:t>
            </a:r>
            <a:r>
              <a:rPr lang="en-US" dirty="0" smtClean="0"/>
              <a:t> (answers)</a:t>
            </a:r>
            <a:endParaRPr lang="en-SG" dirty="0"/>
          </a:p>
        </p:txBody>
      </p:sp>
      <p:sp>
        <p:nvSpPr>
          <p:cNvPr id="3" name="Content Placeholder 2"/>
          <p:cNvSpPr>
            <a:spLocks noGrp="1"/>
          </p:cNvSpPr>
          <p:nvPr>
            <p:ph idx="1"/>
          </p:nvPr>
        </p:nvSpPr>
        <p:spPr>
          <a:xfrm>
            <a:off x="492133" y="1256579"/>
            <a:ext cx="8468334" cy="3645621"/>
          </a:xfrm>
        </p:spPr>
        <p:txBody>
          <a:bodyPr/>
          <a:lstStyle/>
          <a:p>
            <a:pPr marL="354013" indent="-354013">
              <a:buFont typeface="Arial" panose="020B0604020202020204" pitchFamily="34" charset="0"/>
              <a:buChar char="•"/>
            </a:pPr>
            <a:r>
              <a:rPr lang="en-US" dirty="0"/>
              <a:t>Name situations in which we need to merge multiple DataFrames for analysis</a:t>
            </a:r>
            <a:r>
              <a:rPr lang="en-US" dirty="0" smtClean="0"/>
              <a:t>.</a:t>
            </a:r>
          </a:p>
          <a:p>
            <a:pPr marL="811213" lvl="1" indent="-354013" algn="l">
              <a:buFont typeface="Wingdings" panose="05000000000000000000" pitchFamily="2" charset="2"/>
              <a:buChar char="Ø"/>
            </a:pPr>
            <a:r>
              <a:rPr lang="en-US" dirty="0" smtClean="0"/>
              <a:t>Data is stored in different </a:t>
            </a:r>
            <a:r>
              <a:rPr lang="en-US" dirty="0" err="1" smtClean="0"/>
              <a:t>dataframes</a:t>
            </a:r>
            <a:r>
              <a:rPr lang="en-US" dirty="0" smtClean="0"/>
              <a:t>, e.g., from different departments in a company</a:t>
            </a:r>
          </a:p>
          <a:p>
            <a:pPr lvl="1" algn="l"/>
            <a:endParaRPr lang="en-US" dirty="0"/>
          </a:p>
          <a:p>
            <a:pPr marL="354013" indent="-354013">
              <a:buFont typeface="Arial" panose="020B0604020202020204" pitchFamily="34" charset="0"/>
              <a:buChar char="•"/>
            </a:pPr>
            <a:r>
              <a:rPr lang="en-US" dirty="0"/>
              <a:t>When is it more appropriate to use outer join instead of inner join and vice versa</a:t>
            </a:r>
            <a:r>
              <a:rPr lang="en-US" dirty="0" smtClean="0"/>
              <a:t>?</a:t>
            </a:r>
          </a:p>
          <a:p>
            <a:pPr marL="811213" lvl="1" indent="-354013" algn="l">
              <a:buFont typeface="Wingdings" panose="05000000000000000000" pitchFamily="2" charset="2"/>
              <a:buChar char="Ø"/>
            </a:pPr>
            <a:r>
              <a:rPr lang="en-US" dirty="0" smtClean="0"/>
              <a:t>We want to keep all observations, even those with missing values</a:t>
            </a:r>
          </a:p>
          <a:p>
            <a:pPr marL="811213" lvl="1" indent="-354013" algn="l">
              <a:buFont typeface="Wingdings" panose="05000000000000000000" pitchFamily="2" charset="2"/>
              <a:buChar char="Ø"/>
            </a:pPr>
            <a:endParaRPr lang="en-US" dirty="0"/>
          </a:p>
        </p:txBody>
      </p:sp>
    </p:spTree>
    <p:custDataLst>
      <p:tags r:id="rId1"/>
    </p:custDataLst>
    <p:extLst>
      <p:ext uri="{BB962C8B-B14F-4D97-AF65-F5344CB8AC3E}">
        <p14:creationId xmlns:p14="http://schemas.microsoft.com/office/powerpoint/2010/main" val="2737101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595223" y="271955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smtClean="0"/>
              <a:t>Fourth Activity</a:t>
            </a:r>
            <a:endParaRPr lang="en-SG" dirty="0"/>
          </a:p>
        </p:txBody>
      </p:sp>
      <p:graphicFrame>
        <p:nvGraphicFramePr>
          <p:cNvPr id="4" name="Object 3"/>
          <p:cNvGraphicFramePr>
            <a:graphicFrameLocks noChangeAspect="1"/>
          </p:cNvGraphicFramePr>
          <p:nvPr>
            <p:extLst>
              <p:ext uri="{D42A27DB-BD31-4B8C-83A1-F6EECF244321}">
                <p14:modId xmlns:p14="http://schemas.microsoft.com/office/powerpoint/2010/main" val="461179616"/>
              </p:ext>
            </p:extLst>
          </p:nvPr>
        </p:nvGraphicFramePr>
        <p:xfrm>
          <a:off x="1232052" y="4590890"/>
          <a:ext cx="2897698" cy="1248367"/>
        </p:xfrm>
        <a:graphic>
          <a:graphicData uri="http://schemas.openxmlformats.org/presentationml/2006/ole">
            <mc:AlternateContent xmlns:mc="http://schemas.openxmlformats.org/markup-compatibility/2006">
              <mc:Choice xmlns:v="urn:schemas-microsoft-com:vml" Requires="v">
                <p:oleObj spid="_x0000_s4106" name="Packager Shell Object" showAsIcon="1" r:id="rId5" imgW="1112400" imgH="478800" progId="Package">
                  <p:embed/>
                </p:oleObj>
              </mc:Choice>
              <mc:Fallback>
                <p:oleObj name="Packager Shell Object" showAsIcon="1" r:id="rId5" imgW="1112400" imgH="478800" progId="Package">
                  <p:embed/>
                  <p:pic>
                    <p:nvPicPr>
                      <p:cNvPr id="7" name="Object 6"/>
                      <p:cNvPicPr/>
                      <p:nvPr/>
                    </p:nvPicPr>
                    <p:blipFill>
                      <a:blip r:embed="rId6"/>
                      <a:stretch>
                        <a:fillRect/>
                      </a:stretch>
                    </p:blipFill>
                    <p:spPr>
                      <a:xfrm>
                        <a:off x="1232052" y="4590890"/>
                        <a:ext cx="2897698" cy="1248367"/>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54463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r>
              <a:rPr lang="en-US" dirty="0" smtClean="0"/>
              <a:t>?</a:t>
            </a:r>
          </a:p>
          <a:p>
            <a:pPr marL="811213" lvl="1" indent="-354013" algn="l">
              <a:buFont typeface="Wingdings" panose="05000000000000000000" pitchFamily="2" charset="2"/>
              <a:buChar char="Ø"/>
            </a:pPr>
            <a:r>
              <a:rPr lang="en-US" dirty="0" smtClean="0"/>
              <a:t>estimates do not reflect the true data generating process</a:t>
            </a:r>
          </a:p>
          <a:p>
            <a:pPr lvl="1" algn="l"/>
            <a:endParaRPr lang="en-US" dirty="0"/>
          </a:p>
          <a:p>
            <a:pPr marL="354013" indent="-354013">
              <a:buFont typeface="Arial" panose="020B0604020202020204" pitchFamily="34" charset="0"/>
              <a:buChar char="•"/>
            </a:pPr>
            <a:r>
              <a:rPr lang="en-US" dirty="0"/>
              <a:t>When is it recommended to study and treat missing value individually, when can we delete or replace them collectively</a:t>
            </a:r>
            <a:r>
              <a:rPr lang="en-US" dirty="0" smtClean="0"/>
              <a:t>?</a:t>
            </a:r>
          </a:p>
          <a:p>
            <a:pPr marL="811213" lvl="1" indent="-354013" algn="l">
              <a:buFont typeface="Wingdings" panose="05000000000000000000" pitchFamily="2" charset="2"/>
              <a:buChar char="Ø"/>
            </a:pPr>
            <a:r>
              <a:rPr lang="en-US" dirty="0"/>
              <a:t>w</a:t>
            </a:r>
            <a:r>
              <a:rPr lang="en-US" dirty="0" smtClean="0"/>
              <a:t>hen we have good understanding of the business context</a:t>
            </a:r>
            <a:endParaRPr lang="en-US" dirty="0"/>
          </a:p>
          <a:p>
            <a:endParaRPr lang="en-SG" dirty="0"/>
          </a:p>
        </p:txBody>
      </p:sp>
      <p:sp>
        <p:nvSpPr>
          <p:cNvPr id="3" name="Title 2"/>
          <p:cNvSpPr>
            <a:spLocks noGrp="1"/>
          </p:cNvSpPr>
          <p:nvPr>
            <p:ph type="title"/>
          </p:nvPr>
        </p:nvSpPr>
        <p:spPr/>
        <p:txBody>
          <a:bodyPr/>
          <a:lstStyle/>
          <a:p>
            <a:r>
              <a:rPr lang="en-US" dirty="0" smtClean="0"/>
              <a:t>Discussion (answers)</a:t>
            </a:r>
            <a:endParaRPr lang="en-SG" dirty="0"/>
          </a:p>
        </p:txBody>
      </p:sp>
    </p:spTree>
    <p:extLst>
      <p:ext uri="{BB962C8B-B14F-4D97-AF65-F5344CB8AC3E}">
        <p14:creationId xmlns:p14="http://schemas.microsoft.com/office/powerpoint/2010/main" val="39456858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function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latin typeface="Consolas" panose="020B0609020204030204" pitchFamily="49" charset="0"/>
              </a:rPr>
              <a:t>.head()</a:t>
            </a:r>
            <a:r>
              <a:rPr lang="en-US" dirty="0">
                <a:latin typeface="+mj-lt"/>
              </a:rPr>
              <a:t> method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5419794"/>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a:t>
            </a:r>
            <a:r>
              <a:rPr lang="en-US" dirty="0" smtClean="0">
                <a:solidFill>
                  <a:schemeClr val="tx1"/>
                </a:solidFill>
              </a:rPr>
              <a:t>car_price_model.csv</a:t>
            </a:r>
            <a:r>
              <a:rPr lang="en-US" dirty="0">
                <a:solidFill>
                  <a:schemeClr val="tx1"/>
                </a:solidFill>
              </a:rPr>
              <a:t>” into Python as a pandas DataFrame. The data file contains 4 variables: Year, Make, Model, and </a:t>
            </a:r>
            <a:r>
              <a:rPr lang="en-US" dirty="0" smtClean="0">
                <a:solidFill>
                  <a:schemeClr val="tx1"/>
                </a:solidFill>
              </a:rPr>
              <a:t>Price.</a:t>
            </a:r>
            <a:endParaRPr lang="en-US" dirty="0">
              <a:solidFill>
                <a:schemeClr val="tx1"/>
              </a:solidFill>
            </a:endParaRPr>
          </a:p>
          <a:p>
            <a:pPr marL="342900" indent="-342900" algn="just">
              <a:buFont typeface="Arial" panose="020B0604020202020204" pitchFamily="34" charset="0"/>
              <a:buChar char="•"/>
            </a:pPr>
            <a:r>
              <a:rPr lang="en-US" dirty="0"/>
              <a:t>Print the DataFrame and check on its dimension</a:t>
            </a:r>
            <a:r>
              <a:rPr lang="en-US" dirty="0" smtClean="0"/>
              <a:t>.</a:t>
            </a:r>
          </a:p>
          <a:p>
            <a:pPr marL="342900" indent="-342900" algn="just">
              <a:buFont typeface="Arial" panose="020B0604020202020204" pitchFamily="34" charset="0"/>
              <a:buChar char="•"/>
            </a:pPr>
            <a:r>
              <a:rPr lang="en-US" dirty="0" smtClean="0"/>
              <a:t>Drop </a:t>
            </a:r>
            <a:r>
              <a:rPr lang="en-US" dirty="0"/>
              <a:t>the rows where at least one element is missing</a:t>
            </a:r>
            <a:r>
              <a:rPr lang="en-US" dirty="0" smtClean="0"/>
              <a:t>.</a:t>
            </a:r>
          </a:p>
          <a:p>
            <a:pPr marL="342900" indent="-342900" algn="just">
              <a:buFont typeface="Arial" panose="020B0604020202020204" pitchFamily="34" charset="0"/>
              <a:buChar char="•"/>
            </a:pPr>
            <a:r>
              <a:rPr lang="en-US" dirty="0"/>
              <a:t>Since the prices stored in the </a:t>
            </a:r>
            <a:r>
              <a:rPr lang="en-US" dirty="0" smtClean="0"/>
              <a:t>“Price</a:t>
            </a:r>
            <a:r>
              <a:rPr lang="en-US" dirty="0"/>
              <a:t>” variable are in US dollars, </a:t>
            </a:r>
            <a:r>
              <a:rPr lang="en-US" dirty="0" smtClean="0"/>
              <a:t>add </a:t>
            </a:r>
            <a:r>
              <a:rPr lang="en-US" dirty="0"/>
              <a:t>a new column named </a:t>
            </a:r>
            <a:r>
              <a:rPr lang="en-US" dirty="0" smtClean="0"/>
              <a:t>“SGD Price” that is </a:t>
            </a:r>
            <a:r>
              <a:rPr lang="en-US" dirty="0"/>
              <a:t>1.5 times of the </a:t>
            </a:r>
            <a:r>
              <a:rPr lang="en-US" dirty="0" smtClean="0"/>
              <a:t>“Price”</a:t>
            </a:r>
            <a:endParaRPr lang="en-US" dirty="0">
              <a:solidFill>
                <a:schemeClr val="tx1"/>
              </a:solidFill>
            </a:endParaRPr>
          </a:p>
          <a:p>
            <a:pPr marL="342900" indent="-342900" algn="just">
              <a:buFont typeface="Arial" panose="020B0604020202020204" pitchFamily="34" charset="0"/>
              <a:buChar char="•"/>
            </a:pPr>
            <a:r>
              <a:rPr lang="en-US" dirty="0"/>
              <a:t>Calculate the mean price (in SGD) of each car </a:t>
            </a:r>
            <a:r>
              <a:rPr lang="en-US" dirty="0" smtClean="0"/>
              <a:t>Make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smtClean="0"/>
              <a:t>Fifth Activity</a:t>
            </a:r>
            <a:endParaRPr lang="en-SG" dirty="0"/>
          </a:p>
        </p:txBody>
      </p:sp>
      <p:graphicFrame>
        <p:nvGraphicFramePr>
          <p:cNvPr id="5" name="Object 4"/>
          <p:cNvGraphicFramePr>
            <a:graphicFrameLocks noChangeAspect="1"/>
          </p:cNvGraphicFramePr>
          <p:nvPr>
            <p:extLst>
              <p:ext uri="{D42A27DB-BD31-4B8C-83A1-F6EECF244321}">
                <p14:modId xmlns:p14="http://schemas.microsoft.com/office/powerpoint/2010/main" val="961141507"/>
              </p:ext>
            </p:extLst>
          </p:nvPr>
        </p:nvGraphicFramePr>
        <p:xfrm>
          <a:off x="2190294" y="5267296"/>
          <a:ext cx="2897698" cy="1248367"/>
        </p:xfrm>
        <a:graphic>
          <a:graphicData uri="http://schemas.openxmlformats.org/presentationml/2006/ole">
            <mc:AlternateContent xmlns:mc="http://schemas.openxmlformats.org/markup-compatibility/2006">
              <mc:Choice xmlns:v="urn:schemas-microsoft-com:vml" Requires="v">
                <p:oleObj spid="_x0000_s2063" name="Packager Shell Object" showAsIcon="1" r:id="rId5" imgW="1112400" imgH="478800" progId="Package">
                  <p:embed/>
                </p:oleObj>
              </mc:Choice>
              <mc:Fallback>
                <p:oleObj name="Packager Shell Object" showAsIcon="1" r:id="rId5" imgW="1112400" imgH="478800" progId="Package">
                  <p:embed/>
                  <p:pic>
                    <p:nvPicPr>
                      <p:cNvPr id="7" name="Object 6"/>
                      <p:cNvPicPr/>
                      <p:nvPr/>
                    </p:nvPicPr>
                    <p:blipFill>
                      <a:blip r:embed="rId6"/>
                      <a:stretch>
                        <a:fillRect/>
                      </a:stretch>
                    </p:blipFill>
                    <p:spPr>
                      <a:xfrm>
                        <a:off x="2190294" y="5267296"/>
                        <a:ext cx="2897698" cy="1248367"/>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0210935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write a program to convert it into SGD</a:t>
            </a:r>
            <a:r>
              <a:rPr lang="en-US" dirty="0">
                <a:solidFill>
                  <a:schemeClr val="tx1"/>
                </a:solidFill>
              </a:rPr>
              <a:t>. Store the resulting data as a new variable in the same DataFrame.</a:t>
            </a:r>
          </a:p>
          <a:p>
            <a:pPr marL="342900" indent="-342900" algn="just">
              <a:buFont typeface="Arial" panose="020B0604020202020204" pitchFamily="34" charset="0"/>
              <a:buChar char="•"/>
            </a:pPr>
            <a:r>
              <a:rPr lang="en-US" dirty="0"/>
              <a:t>Calculate the mean price (in SGD) of each car brand.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209112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Discussion (answers)</a:t>
            </a:r>
            <a:endParaRPr lang="en-SG" dirty="0"/>
          </a:p>
        </p:txBody>
      </p:sp>
      <p:sp>
        <p:nvSpPr>
          <p:cNvPr id="3" name="Content Placeholder 2"/>
          <p:cNvSpPr>
            <a:spLocks noGrp="1"/>
          </p:cNvSpPr>
          <p:nvPr>
            <p:ph idx="1"/>
          </p:nvPr>
        </p:nvSpPr>
        <p:spPr>
          <a:xfrm>
            <a:off x="492133" y="1256579"/>
            <a:ext cx="8468334" cy="3400088"/>
          </a:xfrm>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r>
              <a:rPr lang="en-US" dirty="0" smtClean="0"/>
              <a:t>?</a:t>
            </a:r>
          </a:p>
          <a:p>
            <a:pPr marL="811213" lvl="1" indent="-354013" algn="l">
              <a:buFont typeface="Wingdings" panose="05000000000000000000" pitchFamily="2" charset="2"/>
              <a:buChar char="Ø"/>
            </a:pPr>
            <a:r>
              <a:rPr lang="en-US" dirty="0" smtClean="0"/>
              <a:t>Left edge of first bin not included by default</a:t>
            </a:r>
          </a:p>
          <a:p>
            <a:pPr marL="811213" lvl="1" indent="-354013" algn="l">
              <a:buFont typeface="Wingdings" panose="05000000000000000000" pitchFamily="2" charset="2"/>
              <a:buChar char="Ø"/>
            </a:pPr>
            <a:r>
              <a:rPr lang="en-US" dirty="0" smtClean="0"/>
              <a:t>Rightmost edge of bin is included </a:t>
            </a:r>
            <a:r>
              <a:rPr lang="en-US" smtClean="0"/>
              <a:t>by default</a:t>
            </a:r>
            <a:endParaRPr lang="en-US" dirty="0" smtClean="0"/>
          </a:p>
          <a:p>
            <a:pPr marL="811213" lvl="1" indent="-354013" algn="l">
              <a:buFont typeface="Wingdings" panose="05000000000000000000" pitchFamily="2" charset="2"/>
              <a:buChar char="Ø"/>
            </a:pPr>
            <a:endParaRPr lang="en-US" dirty="0" smtClean="0"/>
          </a:p>
          <a:p>
            <a:pPr marL="354013" indent="-354013">
              <a:buFont typeface="Arial" panose="020B0604020202020204" pitchFamily="34" charset="0"/>
              <a:buChar char="•"/>
            </a:pPr>
            <a:r>
              <a:rPr lang="en-US" dirty="0" smtClean="0"/>
              <a:t>When </a:t>
            </a:r>
            <a:r>
              <a:rPr lang="en-US" dirty="0"/>
              <a:t>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r>
              <a:rPr lang="en-US" dirty="0" smtClean="0"/>
              <a:t>?</a:t>
            </a:r>
          </a:p>
          <a:p>
            <a:pPr marL="811213" lvl="1" indent="-354013" algn="l">
              <a:buFont typeface="Wingdings" panose="05000000000000000000" pitchFamily="2" charset="2"/>
              <a:buChar char="Ø"/>
            </a:pPr>
            <a:r>
              <a:rPr lang="en-US" dirty="0" smtClean="0"/>
              <a:t>Log-transform: reduce influence of outliers</a:t>
            </a:r>
          </a:p>
          <a:p>
            <a:pPr marL="811213" lvl="1" indent="-354013" algn="l">
              <a:buFont typeface="Wingdings" panose="05000000000000000000" pitchFamily="2" charset="2"/>
              <a:buChar char="Ø"/>
            </a:pPr>
            <a:r>
              <a:rPr lang="en-US" dirty="0" smtClean="0"/>
              <a:t>Normalization and standardization: variables on different scales</a:t>
            </a:r>
            <a:endParaRPr lang="en-US" dirty="0"/>
          </a:p>
        </p:txBody>
      </p:sp>
    </p:spTree>
    <p:custDataLst>
      <p:tags r:id="rId1"/>
    </p:custDataLst>
    <p:extLst>
      <p:ext uri="{BB962C8B-B14F-4D97-AF65-F5344CB8AC3E}">
        <p14:creationId xmlns:p14="http://schemas.microsoft.com/office/powerpoint/2010/main" val="7051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5.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7.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49.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5.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7.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6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2.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1.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3.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5.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7.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9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4823</TotalTime>
  <Words>7731</Words>
  <Application>Microsoft Office PowerPoint</Application>
  <PresentationFormat>On-screen Show (4:3)</PresentationFormat>
  <Paragraphs>755</Paragraphs>
  <Slides>63</Slides>
  <Notes>46</Notes>
  <HiddenSlides>5</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8" baseType="lpstr">
      <vt:lpstr>DengXian</vt:lpstr>
      <vt:lpstr>PMingLiU</vt:lpstr>
      <vt:lpstr>SimSun</vt:lpstr>
      <vt:lpstr>ヒラギノ角ゴ Pro W3</vt:lpstr>
      <vt:lpstr>Arial</vt:lpstr>
      <vt:lpstr>Calibri</vt:lpstr>
      <vt:lpstr>Calibri Light</vt:lpstr>
      <vt:lpstr>Consolas</vt:lpstr>
      <vt:lpstr>Courier New</vt:lpstr>
      <vt:lpstr>Lucida Sans</vt:lpstr>
      <vt:lpstr>Palatino Linotype</vt:lpstr>
      <vt:lpstr>Times New Roman</vt:lpstr>
      <vt:lpstr>Wingdings</vt:lpstr>
      <vt:lpstr>SBIZ</vt:lpstr>
      <vt:lpstr>Packager Shell Object</vt:lpstr>
      <vt:lpstr>Study Unit 4  Data Management </vt:lpstr>
      <vt:lpstr>Import Data</vt:lpstr>
      <vt:lpstr>pandas Package</vt:lpstr>
      <vt:lpstr>Import Data</vt:lpstr>
      <vt:lpstr>pandas Readers</vt:lpstr>
      <vt:lpstr>Display pandas DataFrames</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First Activity</vt:lpstr>
      <vt:lpstr>Discussion</vt:lpstr>
      <vt:lpstr>Discussion (Answers)</vt:lpstr>
      <vt:lpstr>Second Activity</vt:lpstr>
      <vt:lpstr>Discussion</vt:lpstr>
      <vt:lpstr>Discussion</vt:lpstr>
      <vt:lpstr>Merge DataFrames (This section on data frames is optional)</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Third Activity</vt:lpstr>
      <vt:lpstr>Discussion</vt:lpstr>
      <vt:lpstr>Discussion (answers)</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Fourth Activity</vt:lpstr>
      <vt:lpstr>Discussion</vt:lpstr>
      <vt:lpstr>Discussion (answers)</vt:lpstr>
      <vt:lpstr>Data Modification</vt:lpstr>
      <vt:lpstr>Sort Data</vt:lpstr>
      <vt:lpstr>Discretisation</vt:lpstr>
      <vt:lpstr>Grouping Data</vt:lpstr>
      <vt:lpstr>Transformation</vt:lpstr>
      <vt:lpstr>Standardisation</vt:lpstr>
      <vt:lpstr>Normalisation</vt:lpstr>
      <vt:lpstr>Fifth Activity</vt:lpstr>
      <vt:lpstr>Activity</vt:lpstr>
      <vt:lpstr>Discussion</vt:lpstr>
      <vt:lpstr>Discussion (answers)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James Tan Swee Chuan (SUSS)</cp:lastModifiedBy>
  <cp:revision>246</cp:revision>
  <dcterms:created xsi:type="dcterms:W3CDTF">2012-07-12T02:13:12Z</dcterms:created>
  <dcterms:modified xsi:type="dcterms:W3CDTF">2022-04-12T03:17:31Z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